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Zilla Slab Highlight"/>
      <p:regular r:id="rId15"/>
    </p:embeddedFont>
    <p:embeddedFont>
      <p:font typeface="Comforta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ZillaSlabHighlight-regular.fntdata"/><Relationship Id="rId14" Type="http://schemas.openxmlformats.org/officeDocument/2006/relationships/slide" Target="slides/slide9.xml"/><Relationship Id="rId17" Type="http://schemas.openxmlformats.org/officeDocument/2006/relationships/font" Target="fonts/Comfortaa-bold.fntdata"/><Relationship Id="rId16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978dd074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978dd074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78dd0747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78dd0747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78dd0747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78dd0747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78dd0747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78dd0747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78dd0747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78dd0747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78dd0747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78dd0747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78dd0747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78dd0747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78dd0747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78dd0747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9DAF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43613" y="1130850"/>
            <a:ext cx="8451000" cy="28818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32868" l="0" r="0" t="32868"/>
          <a:stretch/>
        </p:blipFill>
        <p:spPr>
          <a:xfrm>
            <a:off x="2603637" y="1676600"/>
            <a:ext cx="3936726" cy="89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611250" y="1522600"/>
            <a:ext cx="79215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200">
                <a:solidFill>
                  <a:srgbClr val="6D9EEB"/>
                </a:solidFill>
                <a:latin typeface="Zilla Slab Highlight"/>
                <a:ea typeface="Zilla Slab Highlight"/>
                <a:cs typeface="Zilla Slab Highlight"/>
                <a:sym typeface="Zilla Slab Highlight"/>
              </a:rPr>
              <a:t>WISE AID</a:t>
            </a:r>
            <a:endParaRPr b="1" sz="7200">
              <a:solidFill>
                <a:srgbClr val="6D9EEB"/>
              </a:solidFill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239763" y="3007063"/>
            <a:ext cx="4658700" cy="4044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6E9BE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Ваш к</a:t>
            </a:r>
            <a:r>
              <a:rPr b="1" i="1" lang="ru" sz="1800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омпаньон в золотые годы.</a:t>
            </a:r>
            <a:endParaRPr b="1" i="1" sz="1800">
              <a:solidFill>
                <a:srgbClr val="1155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7656875" y="1255125"/>
            <a:ext cx="924000" cy="924000"/>
          </a:xfrm>
          <a:prstGeom prst="sun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ПРОБЛЕМЫ</a:t>
            </a:r>
            <a:endParaRPr b="1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232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E06666"/>
                </a:solidFill>
                <a:latin typeface="Comfortaa"/>
                <a:ea typeface="Comfortaa"/>
                <a:cs typeface="Comfortaa"/>
                <a:sym typeface="Comfortaa"/>
              </a:rPr>
              <a:t>КАК ПОЛЬЗОВАТЬСЯ?</a:t>
            </a:r>
            <a:endParaRPr b="1">
              <a:solidFill>
                <a:srgbClr val="E0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Недостаточная доступность интерфейсов.</a:t>
            </a:r>
            <a:endParaRPr b="1"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11700" y="2388900"/>
            <a:ext cx="32322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E06666"/>
                </a:solidFill>
                <a:latin typeface="Comfortaa"/>
                <a:ea typeface="Comfortaa"/>
                <a:cs typeface="Comfortaa"/>
                <a:sym typeface="Comfortaa"/>
              </a:rPr>
              <a:t>ГДЕ НАЙТИ?</a:t>
            </a:r>
            <a:endParaRPr b="1" sz="1800">
              <a:solidFill>
                <a:srgbClr val="E0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Отсутствие необходимых функций.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1750" y="3622950"/>
            <a:ext cx="32322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E06666"/>
                </a:solidFill>
                <a:latin typeface="Comfortaa"/>
                <a:ea typeface="Comfortaa"/>
                <a:cs typeface="Comfortaa"/>
                <a:sym typeface="Comfortaa"/>
              </a:rPr>
              <a:t>КТО ПОМОЖЕТ?</a:t>
            </a:r>
            <a:endParaRPr b="1">
              <a:solidFill>
                <a:srgbClr val="E0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Нетолерантное отношение консультантов.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587600" y="1272475"/>
            <a:ext cx="42447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200">
                <a:solidFill>
                  <a:srgbClr val="22252D"/>
                </a:solidFill>
                <a:latin typeface="Comfortaa"/>
                <a:ea typeface="Comfortaa"/>
                <a:cs typeface="Comfortaa"/>
                <a:sym typeface="Comfortaa"/>
              </a:rPr>
              <a:t>«Когда я сталкиваюсь с новыми технологиями, я не знаю, как это работает и что все это значит, но </a:t>
            </a:r>
            <a:r>
              <a:rPr i="1" lang="ru" sz="1200">
                <a:solidFill>
                  <a:schemeClr val="dk1"/>
                </a:solidFill>
                <a:highlight>
                  <a:srgbClr val="F4CCCC"/>
                </a:highlight>
                <a:latin typeface="Comfortaa"/>
                <a:ea typeface="Comfortaa"/>
                <a:cs typeface="Comfortaa"/>
                <a:sym typeface="Comfortaa"/>
              </a:rPr>
              <a:t>все устроено так, как будто я должна заранее это знать</a:t>
            </a:r>
            <a:r>
              <a:rPr i="1" lang="ru" sz="1200">
                <a:solidFill>
                  <a:srgbClr val="22252D"/>
                </a:solidFill>
                <a:latin typeface="Comfortaa"/>
                <a:ea typeface="Comfortaa"/>
                <a:cs typeface="Comfortaa"/>
                <a:sym typeface="Comfortaa"/>
              </a:rPr>
              <a:t>»,</a:t>
            </a:r>
            <a:endParaRPr i="1" sz="1200">
              <a:solidFill>
                <a:srgbClr val="22252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587600" y="2483950"/>
            <a:ext cx="424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22252D"/>
                </a:solidFill>
                <a:latin typeface="Comfortaa"/>
                <a:ea typeface="Comfortaa"/>
                <a:cs typeface="Comfortaa"/>
                <a:sym typeface="Comfortaa"/>
              </a:rPr>
              <a:t>«У меня огромная коллекция пластинок, и все, что я хочу слушать, на них есть. </a:t>
            </a:r>
            <a:r>
              <a:rPr i="1" lang="ru" sz="1200">
                <a:solidFill>
                  <a:srgbClr val="22252D"/>
                </a:solidFill>
                <a:highlight>
                  <a:srgbClr val="F4CCCC"/>
                </a:highlight>
                <a:latin typeface="Comfortaa"/>
                <a:ea typeface="Comfortaa"/>
                <a:cs typeface="Comfortaa"/>
                <a:sym typeface="Comfortaa"/>
              </a:rPr>
              <a:t>Каждый день я выбираю свои записи, а не какой-то там iPad. </a:t>
            </a:r>
            <a:r>
              <a:rPr i="1" lang="ru" sz="1200">
                <a:solidFill>
                  <a:srgbClr val="22252D"/>
                </a:solidFill>
                <a:latin typeface="Comfortaa"/>
                <a:ea typeface="Comfortaa"/>
                <a:cs typeface="Comfortaa"/>
                <a:sym typeface="Comfortaa"/>
              </a:rPr>
              <a:t>Некоторые вещи техника просто не способна заменить».</a:t>
            </a:r>
            <a:endParaRPr i="1" sz="1200">
              <a:solidFill>
                <a:srgbClr val="22252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587600" y="3622950"/>
            <a:ext cx="4171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22252D"/>
                </a:solidFill>
                <a:latin typeface="Comfortaa"/>
                <a:ea typeface="Comfortaa"/>
                <a:cs typeface="Comfortaa"/>
                <a:sym typeface="Comfortaa"/>
              </a:rPr>
              <a:t>«</a:t>
            </a:r>
            <a:r>
              <a:rPr i="1" lang="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Люди в возрасте начинают общаться медленнее, им может понадобиться больше времени, чтобы разобраться с новой информацией. Однако </a:t>
            </a:r>
            <a:r>
              <a:rPr i="1" lang="ru" sz="1200">
                <a:solidFill>
                  <a:schemeClr val="dk1"/>
                </a:solidFill>
                <a:highlight>
                  <a:srgbClr val="F4CCCC"/>
                </a:highlight>
                <a:latin typeface="Comfortaa"/>
                <a:ea typeface="Comfortaa"/>
                <a:cs typeface="Comfortaa"/>
                <a:sym typeface="Comfortaa"/>
              </a:rPr>
              <a:t>это не повод считать их глупыми и переходить на снисходительную манеру общения</a:t>
            </a:r>
            <a:r>
              <a:rPr i="1" lang="ru" sz="1200">
                <a:solidFill>
                  <a:srgbClr val="22252D"/>
                </a:solidFill>
                <a:latin typeface="Comfortaa"/>
                <a:ea typeface="Comfortaa"/>
                <a:cs typeface="Comfortaa"/>
                <a:sym typeface="Comfortaa"/>
              </a:rPr>
              <a:t>»</a:t>
            </a:r>
            <a:r>
              <a:rPr i="1" lang="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i="1"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РЕШЕНИЕ ПРОБЛЕМ.</a:t>
            </a:r>
            <a:endParaRPr b="1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00600"/>
            <a:ext cx="32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>
                <a:solidFill>
                  <a:srgbClr val="E06666"/>
                </a:solidFill>
                <a:latin typeface="Comfortaa"/>
                <a:ea typeface="Comfortaa"/>
                <a:cs typeface="Comfortaa"/>
                <a:sym typeface="Comfortaa"/>
              </a:rPr>
              <a:t>КАК ПОЛЬЗОВАТЬСЯ?</a:t>
            </a:r>
            <a:endParaRPr b="1">
              <a:solidFill>
                <a:srgbClr val="E0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442200" y="1020175"/>
            <a:ext cx="53901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highlight>
                  <a:srgbClr val="D9EAD3"/>
                </a:highlight>
                <a:latin typeface="Comfortaa"/>
                <a:ea typeface="Comfortaa"/>
                <a:cs typeface="Comfortaa"/>
                <a:sym typeface="Comfortaa"/>
              </a:rPr>
              <a:t>Создан интуитивно понятный дизайн, а также множество подсказок, которые можно вызвать путем нажатия на кнопку  </a:t>
            </a:r>
            <a:r>
              <a:rPr b="1" i="1" lang="ru">
                <a:solidFill>
                  <a:srgbClr val="CC0000"/>
                </a:solidFill>
                <a:highlight>
                  <a:srgbClr val="D9EAD3"/>
                </a:highlight>
                <a:latin typeface="Comfortaa"/>
                <a:ea typeface="Comfortaa"/>
                <a:cs typeface="Comfortaa"/>
                <a:sym typeface="Comfortaa"/>
              </a:rPr>
              <a:t>ПОМОЩЬ </a:t>
            </a:r>
            <a:r>
              <a:rPr b="1" i="1" lang="ru">
                <a:highlight>
                  <a:srgbClr val="D9EAD3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i="1" lang="ru">
                <a:highlight>
                  <a:srgbClr val="D9EAD3"/>
                </a:highlight>
                <a:latin typeface="Comfortaa"/>
                <a:ea typeface="Comfortaa"/>
                <a:cs typeface="Comfortaa"/>
                <a:sym typeface="Comfortaa"/>
              </a:rPr>
              <a:t>наверху.</a:t>
            </a:r>
            <a:endParaRPr b="1" i="1">
              <a:highlight>
                <a:srgbClr val="D9EAD3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11700" y="2332325"/>
            <a:ext cx="2791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E06666"/>
                </a:solidFill>
                <a:latin typeface="Comfortaa"/>
                <a:ea typeface="Comfortaa"/>
                <a:cs typeface="Comfortaa"/>
                <a:sym typeface="Comfortaa"/>
              </a:rPr>
              <a:t>ГДЕ НАЙТИ?</a:t>
            </a:r>
            <a:endParaRPr b="1" sz="1800">
              <a:solidFill>
                <a:srgbClr val="E0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405750" y="2081300"/>
            <a:ext cx="558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highlight>
                  <a:srgbClr val="D9EAD3"/>
                </a:highlight>
                <a:latin typeface="Comfortaa"/>
                <a:ea typeface="Comfortaa"/>
                <a:cs typeface="Comfortaa"/>
                <a:sym typeface="Comfortaa"/>
              </a:rPr>
              <a:t>Учтены пожелания пожилых пользователей о содержании приложений, озвученные ранее в опросах, а также создана книга предложений для пользователей.</a:t>
            </a:r>
            <a:endParaRPr b="1" i="1">
              <a:highlight>
                <a:srgbClr val="D9EAD3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92500" y="3545950"/>
            <a:ext cx="28299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E06666"/>
                </a:solidFill>
                <a:latin typeface="Comfortaa"/>
                <a:ea typeface="Comfortaa"/>
                <a:cs typeface="Comfortaa"/>
                <a:sym typeface="Comfortaa"/>
              </a:rPr>
              <a:t>КТО ПОМОЖЕТ?</a:t>
            </a:r>
            <a:endParaRPr b="1" sz="1800">
              <a:solidFill>
                <a:srgbClr val="E0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442200" y="3357625"/>
            <a:ext cx="5515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dk1"/>
                </a:solidFill>
                <a:highlight>
                  <a:srgbClr val="D9EAD3"/>
                </a:highlight>
                <a:latin typeface="Comfortaa"/>
                <a:ea typeface="Comfortaa"/>
                <a:cs typeface="Comfortaa"/>
                <a:sym typeface="Comfortaa"/>
              </a:rPr>
              <a:t>Собрана команда опытных работников социальной сферы, которая успешно сдала вступительный тест, имела хорошую репутацию </a:t>
            </a:r>
            <a:r>
              <a:rPr b="1" i="1" lang="ru">
                <a:solidFill>
                  <a:schemeClr val="dk1"/>
                </a:solidFill>
                <a:highlight>
                  <a:srgbClr val="D9EAD3"/>
                </a:highlight>
                <a:latin typeface="Comfortaa"/>
                <a:ea typeface="Comfortaa"/>
                <a:cs typeface="Comfortaa"/>
                <a:sym typeface="Comfortaa"/>
              </a:rPr>
              <a:t>среди лиц старше 50-ти лет</a:t>
            </a:r>
            <a:r>
              <a:rPr b="1" i="1" lang="ru">
                <a:solidFill>
                  <a:schemeClr val="dk1"/>
                </a:solidFill>
                <a:highlight>
                  <a:srgbClr val="D9EAD3"/>
                </a:highlight>
                <a:latin typeface="Comfortaa"/>
                <a:ea typeface="Comfortaa"/>
                <a:cs typeface="Comfortaa"/>
                <a:sym typeface="Comfortaa"/>
              </a:rPr>
              <a:t>, подтвержденную десятками реальных отзывов.</a:t>
            </a:r>
            <a:endParaRPr b="1" i="1">
              <a:solidFill>
                <a:schemeClr val="dk1"/>
              </a:solidFill>
              <a:highlight>
                <a:srgbClr val="D9EAD3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ПОРТРЕТ ПОЛЬЗОВАТЕЛЯ И РАЗМЕР РЫНКА.</a:t>
            </a:r>
            <a:endParaRPr b="1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40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mfortaa"/>
                <a:ea typeface="Comfortaa"/>
                <a:cs typeface="Comfortaa"/>
                <a:sym typeface="Comfortaa"/>
              </a:rPr>
              <a:t>Портрет: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Пожилой человек в возрасте от 50 до 75 лет, имеющий возможность скачивания приложения на свое мобильное устройство (Android или IOS)</a:t>
            </a:r>
            <a:endParaRPr i="1" sz="1600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572000" y="1152475"/>
            <a:ext cx="4011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Размер рынка:</a:t>
            </a:r>
            <a:endParaRPr b="1"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Около 1 000 000 пользователей ежемесячно, регион - Россия, все её </a:t>
            </a:r>
            <a:r>
              <a:rPr i="1" lang="ru" sz="1600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части</a:t>
            </a:r>
            <a:r>
              <a:rPr i="1" lang="ru" sz="1600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. Возможно кратное увеличение рынка при продвижении приложения.</a:t>
            </a:r>
            <a:endParaRPr i="1" sz="1600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600" y="2945513"/>
            <a:ext cx="2772849" cy="18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25" y="2944838"/>
            <a:ext cx="2772849" cy="184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492825" y="379225"/>
            <a:ext cx="2618100" cy="4543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694950" y="610250"/>
            <a:ext cx="876000" cy="2985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1811475" y="619875"/>
            <a:ext cx="1145400" cy="298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990000"/>
                </a:solidFill>
                <a:latin typeface="Comfortaa"/>
                <a:ea typeface="Comfortaa"/>
                <a:cs typeface="Comfortaa"/>
                <a:sym typeface="Comfortaa"/>
              </a:rPr>
              <a:t>ПОМОЩЬ</a:t>
            </a:r>
            <a:endParaRPr b="1" sz="1200">
              <a:solidFill>
                <a:srgbClr val="99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550575" y="1072250"/>
            <a:ext cx="1313700" cy="3580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Comfortaa"/>
                <a:ea typeface="Comfortaa"/>
                <a:cs typeface="Comfortaa"/>
                <a:sym typeface="Comfortaa"/>
              </a:rPr>
              <a:t>МЕНЮ: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Где я?</a:t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Поиск</a:t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Напоминания</a:t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Мои контакты</a:t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Развлечения</a:t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Погода</a:t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Госуслуги</a:t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Мои документы</a:t>
            </a:r>
            <a:endParaRPr b="1" sz="10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1907700" y="1158875"/>
            <a:ext cx="1145400" cy="86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accent2"/>
                </a:solidFill>
                <a:highlight>
                  <a:srgbClr val="D9EAD3"/>
                </a:highlight>
              </a:rPr>
              <a:t>ПОМОЩЬ РАБОТНИКА</a:t>
            </a:r>
            <a:endParaRPr b="1" sz="900">
              <a:solidFill>
                <a:schemeClr val="accent2"/>
              </a:solidFill>
              <a:highlight>
                <a:srgbClr val="D9EAD3"/>
              </a:highlight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1907700" y="2362050"/>
            <a:ext cx="1145400" cy="866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/>
              <a:t>ЭКСТРЕННЫЙ ВЫЗОВ</a:t>
            </a:r>
            <a:endParaRPr b="1" sz="900"/>
          </a:p>
        </p:txBody>
      </p:sp>
      <p:sp>
        <p:nvSpPr>
          <p:cNvPr id="100" name="Google Shape;100;p17"/>
          <p:cNvSpPr/>
          <p:nvPr/>
        </p:nvSpPr>
        <p:spPr>
          <a:xfrm flipH="1" rot="10800000">
            <a:off x="1363875" y="379225"/>
            <a:ext cx="876000" cy="1734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1739325" y="408175"/>
            <a:ext cx="125100" cy="115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1907700" y="3565225"/>
            <a:ext cx="1145400" cy="86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34343"/>
                </a:solidFill>
              </a:rPr>
              <a:t>Сегодня: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1155CC"/>
                </a:solidFill>
              </a:rPr>
              <a:t>01.01.2024</a:t>
            </a:r>
            <a:endParaRPr b="1" sz="12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434343"/>
                </a:solidFill>
              </a:rPr>
              <a:t>События</a:t>
            </a:r>
            <a:r>
              <a:rPr lang="ru" sz="1200"/>
              <a:t>: </a:t>
            </a:r>
            <a:r>
              <a:rPr lang="ru" sz="1200">
                <a:solidFill>
                  <a:srgbClr val="CC0000"/>
                </a:solidFill>
              </a:rPr>
              <a:t>1</a:t>
            </a:r>
            <a:endParaRPr sz="1200">
              <a:solidFill>
                <a:srgbClr val="CC0000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800925" y="610250"/>
            <a:ext cx="938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lt1"/>
                </a:solidFill>
              </a:rPr>
              <a:t>WISE AID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2764200" y="2362050"/>
            <a:ext cx="288900" cy="2985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2797950" y="1235850"/>
            <a:ext cx="221400" cy="2310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1614225" y="2362050"/>
            <a:ext cx="125100" cy="1155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3197400" y="0"/>
            <a:ext cx="5946900" cy="4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Отзыв первого тестистировщика - Ивана Ивановича, 67 лет:</a:t>
            </a:r>
            <a:endParaRPr b="1" sz="18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dk1"/>
                </a:solidFill>
                <a:highlight>
                  <a:srgbClr val="EA9999"/>
                </a:highlight>
                <a:latin typeface="Comfortaa"/>
                <a:ea typeface="Comfortaa"/>
                <a:cs typeface="Comfortaa"/>
                <a:sym typeface="Comfortaa"/>
              </a:rPr>
              <a:t>Самое первое, что привлекло мое внимание, это меню с разделами</a:t>
            </a: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. Оно легко обнаруживается на главном экране и предоставляет доступ ко всем основным функциям. </a:t>
            </a:r>
            <a:endParaRPr i="1" sz="1200">
              <a:solidFill>
                <a:schemeClr val="dk1"/>
              </a:solidFill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dk1"/>
                </a:solidFill>
                <a:highlight>
                  <a:srgbClr val="EA9999"/>
                </a:highlight>
                <a:latin typeface="Comfortaa"/>
                <a:ea typeface="Comfortaa"/>
                <a:cs typeface="Comfortaa"/>
                <a:sym typeface="Comfortaa"/>
              </a:rPr>
              <a:t>Раздел "Где я?" - это просто спасение для меня.</a:t>
            </a: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 Я больше не потеряюсь в незнакомом месте благодаря этой функции. </a:t>
            </a:r>
            <a:endParaRPr i="1" sz="1200">
              <a:solidFill>
                <a:schemeClr val="dk1"/>
              </a:solidFill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dk1"/>
                </a:solidFill>
                <a:highlight>
                  <a:srgbClr val="EA9999"/>
                </a:highlight>
                <a:latin typeface="Comfortaa"/>
                <a:ea typeface="Comfortaa"/>
                <a:cs typeface="Comfortaa"/>
                <a:sym typeface="Comfortaa"/>
              </a:rPr>
              <a:t>"Напоминания" – это как будильник, только лучше.</a:t>
            </a: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 Она отправляет напоминания с уведомлениями и помогает мне быть более организованным. </a:t>
            </a:r>
            <a:endParaRPr i="1" sz="1200">
              <a:solidFill>
                <a:schemeClr val="dk1"/>
              </a:solidFill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"</a:t>
            </a:r>
            <a:r>
              <a:rPr i="1" lang="ru" sz="1200">
                <a:solidFill>
                  <a:schemeClr val="dk1"/>
                </a:solidFill>
                <a:highlight>
                  <a:srgbClr val="EA9999"/>
                </a:highlight>
                <a:latin typeface="Comfortaa"/>
                <a:ea typeface="Comfortaa"/>
                <a:cs typeface="Comfortaa"/>
                <a:sym typeface="Comfortaa"/>
              </a:rPr>
              <a:t>Мои контакты" - это находка для меня. </a:t>
            </a: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Я могу хранить все мои контакты в одном месте и легко найти нужный номер или адрес. </a:t>
            </a:r>
            <a:endParaRPr i="1" sz="1200">
              <a:solidFill>
                <a:schemeClr val="dk1"/>
              </a:solidFill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dk1"/>
                </a:solidFill>
                <a:highlight>
                  <a:srgbClr val="EA9999"/>
                </a:highlight>
                <a:latin typeface="Comfortaa"/>
                <a:ea typeface="Comfortaa"/>
                <a:cs typeface="Comfortaa"/>
                <a:sym typeface="Comfortaa"/>
              </a:rPr>
              <a:t>Раздел "Развлечения" позволяет мне наслаждаться своими любимыми видео, музыкой или книгами.</a:t>
            </a: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 Я могу выбирать из большого разнообразия развлечений и наслаждаться ими, не выходя из приложения. </a:t>
            </a:r>
            <a:endParaRPr i="1" sz="1200">
              <a:solidFill>
                <a:schemeClr val="dk1"/>
              </a:solidFill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dk1"/>
                </a:solidFill>
                <a:highlight>
                  <a:srgbClr val="EA9999"/>
                </a:highlight>
                <a:latin typeface="Comfortaa"/>
                <a:ea typeface="Comfortaa"/>
                <a:cs typeface="Comfortaa"/>
                <a:sym typeface="Comfortaa"/>
              </a:rPr>
              <a:t>"Госуслуги” - раздел, который дает мне возможность быстро перейти на сайт и записаться к врачу.</a:t>
            </a: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i="1" sz="1200">
              <a:solidFill>
                <a:schemeClr val="dk1"/>
              </a:solidFill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"</a:t>
            </a:r>
            <a:r>
              <a:rPr i="1" lang="ru" sz="1200">
                <a:solidFill>
                  <a:schemeClr val="dk1"/>
                </a:solidFill>
                <a:highlight>
                  <a:srgbClr val="EA9999"/>
                </a:highlight>
                <a:latin typeface="Comfortaa"/>
                <a:ea typeface="Comfortaa"/>
                <a:cs typeface="Comfortaa"/>
                <a:sym typeface="Comfortaa"/>
              </a:rPr>
              <a:t>Мои документы" - это самое важное мне в приложении.</a:t>
            </a: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 Я могу сохранять и организовывать свои документы в одном месте. </a:t>
            </a:r>
            <a:endParaRPr i="1" sz="1200">
              <a:solidFill>
                <a:schemeClr val="dk1"/>
              </a:solidFill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dk1"/>
                </a:solidFill>
                <a:highlight>
                  <a:srgbClr val="EA9999"/>
                </a:highlight>
                <a:latin typeface="Comfortaa"/>
                <a:ea typeface="Comfortaa"/>
                <a:cs typeface="Comfortaa"/>
                <a:sym typeface="Comfortaa"/>
              </a:rPr>
              <a:t>Помощь работника - это прекрасная возможность быстро получить помощь</a:t>
            </a: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, когда у меня возникают вопросы или проблемы. </a:t>
            </a:r>
            <a:endParaRPr i="1" sz="1200">
              <a:solidFill>
                <a:schemeClr val="dk1"/>
              </a:solidFill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Ну и, конечно, </a:t>
            </a:r>
            <a:r>
              <a:rPr i="1" lang="ru" sz="1200">
                <a:solidFill>
                  <a:schemeClr val="dk1"/>
                </a:solidFill>
                <a:highlight>
                  <a:srgbClr val="EA9999"/>
                </a:highlight>
                <a:latin typeface="Comfortaa"/>
                <a:ea typeface="Comfortaa"/>
                <a:cs typeface="Comfortaa"/>
                <a:sym typeface="Comfortaa"/>
              </a:rPr>
              <a:t>экстренный вызов служб, который важен в моем возрасте.</a:t>
            </a:r>
            <a:endParaRPr i="1" sz="1200">
              <a:solidFill>
                <a:schemeClr val="dk1"/>
              </a:solidFill>
              <a:highlight>
                <a:srgbClr val="EA9999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dk1"/>
                </a:solidFill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Спасибо за такое удобное приложение!</a:t>
            </a:r>
            <a:endParaRPr i="1" sz="1200">
              <a:solidFill>
                <a:schemeClr val="dk1"/>
              </a:solidFill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ПОЧЕМУ НАШЕ ПРИЛОЖЕНИЕ?</a:t>
            </a:r>
            <a:endParaRPr b="1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Удобство:</a:t>
            </a:r>
            <a:r>
              <a:rPr b="1" lang="ru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i="1" lang="ru">
                <a:latin typeface="Comfortaa"/>
                <a:ea typeface="Comfortaa"/>
                <a:cs typeface="Comfortaa"/>
                <a:sym typeface="Comfortaa"/>
              </a:rPr>
              <a:t>интерфейс и возможность вызова помощи.</a:t>
            </a:r>
            <a:endParaRPr b="1" i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Доступность:</a:t>
            </a:r>
            <a:r>
              <a:rPr b="1" i="1" lang="ru">
                <a:latin typeface="Comfortaa"/>
                <a:ea typeface="Comfortaa"/>
                <a:cs typeface="Comfortaa"/>
                <a:sym typeface="Comfortaa"/>
              </a:rPr>
              <a:t> полная подписка стоит всего 250 руб/месяц.</a:t>
            </a:r>
            <a:endParaRPr b="1" i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Возможность обратной связи:</a:t>
            </a:r>
            <a:r>
              <a:rPr b="1" lang="ru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i="1" lang="ru">
                <a:latin typeface="Comfortaa"/>
                <a:ea typeface="Comfortaa"/>
                <a:cs typeface="Comfortaa"/>
                <a:sym typeface="Comfortaa"/>
              </a:rPr>
              <a:t>работники готовы выслушивать предложения.</a:t>
            </a:r>
            <a:endParaRPr b="1" i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Компактность:</a:t>
            </a:r>
            <a:r>
              <a:rPr b="1" lang="ru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i="1" lang="ru">
                <a:latin typeface="Comfortaa"/>
                <a:ea typeface="Comfortaa"/>
                <a:cs typeface="Comfortaa"/>
                <a:sym typeface="Comfortaa"/>
              </a:rPr>
              <a:t>все функции в одном месте.</a:t>
            </a:r>
            <a:endParaRPr b="1" i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Фильтр рекламы: </a:t>
            </a:r>
            <a:r>
              <a:rPr b="1" i="1" lang="ru">
                <a:latin typeface="Comfortaa"/>
                <a:ea typeface="Comfortaa"/>
                <a:cs typeface="Comfortaa"/>
                <a:sym typeface="Comfortaa"/>
              </a:rPr>
              <a:t>все объявления, появляющиеся как подсказки в поиске, проходят строгий отбор и действительно являются полезными.</a:t>
            </a:r>
            <a:endParaRPr b="1" i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ФИНАНСОВЫЙ ПЛАН.</a:t>
            </a:r>
            <a:endParaRPr b="1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42603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Comfortaa"/>
                <a:ea typeface="Comfortaa"/>
                <a:cs typeface="Comfortaa"/>
                <a:sym typeface="Comfortaa"/>
              </a:rPr>
              <a:t>Расходы: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Содержание ресурса.</a:t>
            </a:r>
            <a:endParaRPr b="1" i="1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Оплата труда работников.</a:t>
            </a:r>
            <a:endParaRPr b="1" i="1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Продвижение.</a:t>
            </a:r>
            <a:endParaRPr b="1" i="1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20" name="Google Shape;120;p19"/>
          <p:cNvSpPr txBox="1"/>
          <p:nvPr/>
        </p:nvSpPr>
        <p:spPr>
          <a:xfrm>
            <a:off x="4439175" y="1152475"/>
            <a:ext cx="46395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Доходы:</a:t>
            </a:r>
            <a:endParaRPr b="1" sz="18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Реклама.</a:t>
            </a:r>
            <a:endParaRPr b="1" i="1" sz="18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Premium-подписка с доступом ко всем функциям.</a:t>
            </a:r>
            <a:endParaRPr b="1" i="1" sz="18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Донат система.</a:t>
            </a:r>
            <a:endParaRPr b="1" i="1" sz="18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521700" y="3209075"/>
            <a:ext cx="8094900" cy="1780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latin typeface="Comfortaa"/>
                <a:ea typeface="Comfortaa"/>
                <a:cs typeface="Comfortaa"/>
                <a:sym typeface="Comfortaa"/>
              </a:rPr>
              <a:t>Планируемая доля Premium-подписчиков:</a:t>
            </a:r>
            <a:r>
              <a:rPr lang="ru" sz="18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ru" sz="1800">
                <a:latin typeface="Comfortaa"/>
                <a:ea typeface="Comfortaa"/>
                <a:cs typeface="Comfortaa"/>
                <a:sym typeface="Comfortaa"/>
              </a:rPr>
              <a:t>15%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latin typeface="Comfortaa"/>
                <a:ea typeface="Comfortaa"/>
                <a:cs typeface="Comfortaa"/>
                <a:sym typeface="Comfortaa"/>
              </a:rPr>
              <a:t>Планируемая самоокупаемость:</a:t>
            </a:r>
            <a:r>
              <a:rPr lang="ru" sz="18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ru" sz="1800">
                <a:latin typeface="Comfortaa"/>
                <a:ea typeface="Comfortaa"/>
                <a:cs typeface="Comfortaa"/>
                <a:sym typeface="Comfortaa"/>
              </a:rPr>
              <a:t>через 11 месяцев.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latin typeface="Comfortaa"/>
                <a:ea typeface="Comfortaa"/>
                <a:cs typeface="Comfortaa"/>
                <a:sym typeface="Comfortaa"/>
              </a:rPr>
              <a:t>Доход после выхода на самоокупаемость:</a:t>
            </a:r>
            <a:r>
              <a:rPr lang="ru" sz="18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ru" sz="1800">
                <a:latin typeface="Comfortaa"/>
                <a:ea typeface="Comfortaa"/>
                <a:cs typeface="Comfortaa"/>
                <a:sym typeface="Comfortaa"/>
              </a:rPr>
              <a:t>37</a:t>
            </a:r>
            <a:r>
              <a:rPr b="1" lang="ru" sz="1800">
                <a:latin typeface="Comfortaa"/>
                <a:ea typeface="Comfortaa"/>
                <a:cs typeface="Comfortaa"/>
                <a:sym typeface="Comfortaa"/>
              </a:rPr>
              <a:t> 500 000 руб.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ПРЕДЛОЖЕНИЕ ДЛЯ ИНВЕСТОРА.</a:t>
            </a:r>
            <a:endParaRPr b="1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latin typeface="Comfortaa"/>
                <a:ea typeface="Comfortaa"/>
                <a:cs typeface="Comfortaa"/>
                <a:sym typeface="Comfortaa"/>
              </a:rPr>
              <a:t>С Вас:</a:t>
            </a:r>
            <a:endParaRPr b="1" i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финансовая поддержка проекта.</a:t>
            </a:r>
            <a:endParaRPr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>
                <a:latin typeface="Comfortaa"/>
                <a:ea typeface="Comfortaa"/>
                <a:cs typeface="Comfortaa"/>
                <a:sym typeface="Comfortaa"/>
              </a:rPr>
              <a:t>С нас:</a:t>
            </a:r>
            <a:endParaRPr b="1" i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Доля в компании (10%), договорной процент с доходов, развитие и улучшение приложения. </a:t>
            </a:r>
            <a:endParaRPr b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C78D8"/>
                </a:solidFill>
                <a:latin typeface="Comfortaa"/>
                <a:ea typeface="Comfortaa"/>
                <a:cs typeface="Comfortaa"/>
                <a:sym typeface="Comfortaa"/>
              </a:rPr>
              <a:t>ПЕРСПЕКТИВЫ.</a:t>
            </a:r>
            <a:endParaRPr b="1">
              <a:solidFill>
                <a:srgbClr val="3C78D8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Добавление раздела для родственников.</a:t>
            </a:r>
            <a:endParaRPr b="1" i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Система оценивания сервисов и продуктов для живых и полезных отзывов.</a:t>
            </a:r>
            <a:endParaRPr b="1" i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ru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Сотрудничество с частными клиниками, раздел с акциями на запись к их специалистам.</a:t>
            </a:r>
            <a:endParaRPr b="1" i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ru">
                <a:solidFill>
                  <a:srgbClr val="38761D"/>
                </a:solidFill>
                <a:latin typeface="Comfortaa"/>
                <a:ea typeface="Comfortaa"/>
                <a:cs typeface="Comfortaa"/>
                <a:sym typeface="Comfortaa"/>
              </a:rPr>
              <a:t>Удобный мессенджер для общения пожилых людей между собой, чаты по интересам, полезные советы.</a:t>
            </a:r>
            <a:endParaRPr b="1" i="1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